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4"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Montserrat"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M5rpXupQaGgR2oPwu0h+fOYKg2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3635BB-C45F-4AA9-9A25-E584079F7A20}">
  <a:tblStyle styleId="{F33635BB-C45F-4AA9-9A25-E584079F7A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ountyhealthrankings.org/county-health-rankings-mode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3" name="Google Shape;11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solidFill>
                  <a:schemeClr val="dk1"/>
                </a:solidFill>
                <a:latin typeface="Calibri"/>
                <a:ea typeface="Calibri"/>
                <a:cs typeface="Calibri"/>
                <a:sym typeface="Calibri"/>
              </a:rPr>
              <a:t>I will be speaking about how we developed the cases and gathered feedback. When we began writing the cases, we selected topics that were relevant to high school students, relevant to the Syracuse area, included a wide range of health care professions, and included a public health component. We then researched the case topics thoroughly using medical case studies, news articles, and legal cases to develop realistic backstories for our patients. We then presented the cases to the students, gathered feedback in small groups, used their feedback to edit the cases, and then compiled our notes in a tutor guidebook so that the program could be run by medical or non-medical tutors in the future.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Writing the cases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Brainstorm case topics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Select disease</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Disease selection criteria</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Relevance to high school students</a:t>
            </a:r>
            <a:endParaRPr>
              <a:solidFill>
                <a:schemeClr val="dk1"/>
              </a:solidFill>
              <a:latin typeface="Calibri"/>
              <a:ea typeface="Calibri"/>
              <a:cs typeface="Calibri"/>
              <a:sym typeface="Calibri"/>
            </a:endParaRPr>
          </a:p>
          <a:p>
            <a:pPr marL="2286000" lvl="4"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Drunk driving</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Relevance to Syracuse area</a:t>
            </a:r>
            <a:endParaRPr>
              <a:solidFill>
                <a:schemeClr val="dk1"/>
              </a:solidFill>
              <a:latin typeface="Calibri"/>
              <a:ea typeface="Calibri"/>
              <a:cs typeface="Calibri"/>
              <a:sym typeface="Calibri"/>
            </a:endParaRPr>
          </a:p>
          <a:p>
            <a:pPr marL="2286000" lvl="4"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Lyme disease</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Spectrum of interdisciplinary care</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Public health involvement</a:t>
            </a:r>
            <a:endParaRPr>
              <a:solidFill>
                <a:schemeClr val="dk1"/>
              </a:solidFill>
              <a:latin typeface="Calibri"/>
              <a:ea typeface="Calibri"/>
              <a:cs typeface="Calibri"/>
              <a:sym typeface="Calibri"/>
            </a:endParaRPr>
          </a:p>
          <a:p>
            <a:pPr marL="2286000" lvl="4"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Preeclampsia</a:t>
            </a:r>
            <a:endParaRPr>
              <a:solidFill>
                <a:schemeClr val="dk1"/>
              </a:solidFill>
              <a:latin typeface="Calibri"/>
              <a:ea typeface="Calibri"/>
              <a:cs typeface="Calibri"/>
              <a:sym typeface="Calibri"/>
            </a:endParaRPr>
          </a:p>
          <a:p>
            <a:pPr marL="2286000" lvl="4"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Type 2 diabetes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Understand how to write a problem based learning module</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Research topic</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News articles, legal cases,</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Access Medicine case studies</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Pubmed case studies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Establish content goals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Develop case backstory and entry into the healthcare system</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Seek lab tests and values from cases to further develop medical case presentation</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Develop guiding questions for tutors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Brainstorm image ideas for illustrator</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Presenting the cases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Taught students how to interview patients and take a medical history</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Presented the case online and in person</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Presented part 1</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Paired students with tutors for discussions</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Reconvened to discuss as a large group</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Continued this pattern for the whole case</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Gathered feedback</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Editing the cases</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Presented the edited case to new students who hadn't seen it before</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Gathered feedback</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Writing tutor guidebook</a:t>
            </a:r>
            <a:endParaRPr>
              <a:solidFill>
                <a:schemeClr val="dk1"/>
              </a:solidFill>
            </a:endParaRPr>
          </a:p>
          <a:p>
            <a:pPr marL="0" lvl="0" indent="0" algn="l" rtl="0">
              <a:spcBef>
                <a:spcPts val="0"/>
              </a:spcBef>
              <a:spcAft>
                <a:spcPts val="0"/>
              </a:spcAft>
              <a:buNone/>
            </a:pPr>
            <a:endParaRPr/>
          </a:p>
        </p:txBody>
      </p:sp>
      <p:sp>
        <p:nvSpPr>
          <p:cNvPr id="133" name="Google Shape;13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758405311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7584053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students practice patient interview</a:t>
            </a:r>
            <a:endParaRPr/>
          </a:p>
          <a:p>
            <a:pPr marL="0" lvl="0" indent="0" algn="l" rtl="0">
              <a:spcBef>
                <a:spcPts val="0"/>
              </a:spcBef>
              <a:spcAft>
                <a:spcPts val="0"/>
              </a:spcAft>
              <a:buNone/>
            </a:pPr>
            <a:endParaRPr/>
          </a:p>
          <a:p>
            <a:pPr marL="0" lvl="0" indent="0" algn="l" rtl="0">
              <a:spcBef>
                <a:spcPts val="0"/>
              </a:spcBef>
              <a:spcAft>
                <a:spcPts val="0"/>
              </a:spcAft>
              <a:buNone/>
            </a:pPr>
            <a:r>
              <a:rPr lang="en-US"/>
              <a:t>As an example, here’s an excerpt from one of the cases that I wrote. The backstory is a high school senior who was involved in an alcohol-induced motor vehicle accident. She sustained a lower vertebral fracture with spinal cord injury and was brought to a Level 1 trauma center. </a:t>
            </a:r>
            <a:r>
              <a:rPr lang="en-US">
                <a:solidFill>
                  <a:schemeClr val="dk1"/>
                </a:solidFill>
              </a:rPr>
              <a:t>The chief complaint was, “My lower back hurts, my legs are numb, and I’m scared.”</a:t>
            </a:r>
            <a:endParaRPr/>
          </a:p>
          <a:p>
            <a:pPr marL="0" lvl="0" indent="0" algn="l" rtl="0">
              <a:spcBef>
                <a:spcPts val="0"/>
              </a:spcBef>
              <a:spcAft>
                <a:spcPts val="0"/>
              </a:spcAft>
              <a:buNone/>
            </a:pPr>
            <a:endParaRPr/>
          </a:p>
          <a:p>
            <a:pPr marL="0" lvl="0" indent="0" algn="l" rtl="0">
              <a:spcBef>
                <a:spcPts val="0"/>
              </a:spcBef>
              <a:spcAft>
                <a:spcPts val="0"/>
              </a:spcAft>
              <a:buNone/>
            </a:pPr>
            <a:r>
              <a:rPr lang="en-US"/>
              <a:t>When we presented this case to the students, we first taught them how to conduct a patient interview. They pretended that they were the ED physician gathering the patient history and coming up with a diagnosis. The students learned what types of questions to ask when gathering a medical history, and they practiced asking the tutors questions to get the answers for the review of systems and physical exam.</a:t>
            </a:r>
            <a:endParaRPr/>
          </a:p>
          <a:p>
            <a:pPr marL="0" lvl="0" indent="0" algn="l" rtl="0">
              <a:spcBef>
                <a:spcPts val="0"/>
              </a:spcBef>
              <a:spcAft>
                <a:spcPts val="0"/>
              </a:spcAft>
              <a:buNone/>
            </a:pPr>
            <a:endParaRPr/>
          </a:p>
          <a:p>
            <a:pPr marL="0" lvl="0" indent="0" algn="l" rtl="0">
              <a:spcBef>
                <a:spcPts val="0"/>
              </a:spcBef>
              <a:spcAft>
                <a:spcPts val="0"/>
              </a:spcAft>
              <a:buNone/>
            </a:pPr>
            <a:r>
              <a:rPr lang="en-US"/>
              <a:t>At the end of Part 1 of our cases, the questions typically asked the students to think about related anatomy, their top 3 diagnoses, and what type of imaging or lab values they needed to confirm their diagnoses.</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758405311_0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75840531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Emphasize: students seeking out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In part 2, we presented the imaging or lab values that mirrored similar medical case studies. The students would seek out information online to interpret the data and understand the pathophysiology of the disease. In this case, students learned about the neuroanatomy of the spinal cord and how an injury at a certain vertebral level can manifest as particular physical symptoms.</a:t>
            </a:r>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Based on new information, what's your most likely diagnosis?</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How does the diagnosis explain the physical symptoms?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758405311_0_8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75840531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Part 3, we wrapped up the case by discussing what happened next to the patient in the healthcare system. These questions focused on the roles of different healthcare professions and the public health component of the cases.</a:t>
            </a:r>
            <a:endParaRPr/>
          </a:p>
          <a:p>
            <a:pPr marL="0" lvl="0" indent="0" algn="l" rtl="0">
              <a:spcBef>
                <a:spcPts val="0"/>
              </a:spcBef>
              <a:spcAft>
                <a:spcPts val="0"/>
              </a:spcAft>
              <a:buNone/>
            </a:pP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Part 3 (and sometimes part 4)</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More information</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What happens next to the patient?</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Long term implications of illness or accident</a:t>
            </a:r>
            <a:endParaRPr>
              <a:solidFill>
                <a:schemeClr val="dk1"/>
              </a:solidFill>
              <a:latin typeface="Calibri"/>
              <a:ea typeface="Calibri"/>
              <a:cs typeface="Calibri"/>
              <a:sym typeface="Calibri"/>
            </a:endParaRPr>
          </a:p>
          <a:p>
            <a:pPr marL="914400" lvl="1"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Questions</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Understanding the health care environment</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Who are the team members involved in care?</a:t>
            </a:r>
            <a:endParaRPr>
              <a:solidFill>
                <a:schemeClr val="dk1"/>
              </a:solidFill>
              <a:latin typeface="Calibri"/>
              <a:ea typeface="Calibri"/>
              <a:cs typeface="Calibri"/>
              <a:sym typeface="Calibri"/>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Social aspects</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What are limitations to accessing care?</a:t>
            </a:r>
            <a:endParaRPr>
              <a:solidFill>
                <a:schemeClr val="dk1"/>
              </a:solidFill>
              <a:latin typeface="Calibri"/>
              <a:ea typeface="Calibri"/>
              <a:cs typeface="Calibri"/>
              <a:sym typeface="Calibri"/>
            </a:endParaRPr>
          </a:p>
          <a:p>
            <a:pPr marL="1828800" lvl="3"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What are non-hospital services that are pertinent and available to these patients?</a:t>
            </a:r>
            <a:endParaRPr>
              <a:solidFill>
                <a:schemeClr val="dk1"/>
              </a:solidFill>
              <a:latin typeface="Calibri"/>
              <a:ea typeface="Calibri"/>
              <a:cs typeface="Calibri"/>
              <a:sym typeface="Calibri"/>
            </a:endParaRPr>
          </a:p>
          <a:p>
            <a:pPr marL="2286000" lvl="4" indent="-298450" algn="l" rtl="0">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Hospice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758405311_0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75840531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we gathered feedback from students, their overall response was that the cases were interesting, relevant, and appropriate for their level of learning. We found that it did not matter whether we started with an easier or more challenging case. Either way, the students responded by identifying points that they didn’t understand, and driving their own research by using credible search engines. </a:t>
            </a:r>
            <a:endParaRPr/>
          </a:p>
          <a:p>
            <a:pPr marL="0" lvl="0" indent="0" algn="l" rtl="0">
              <a:spcBef>
                <a:spcPts val="0"/>
              </a:spcBef>
              <a:spcAft>
                <a:spcPts val="0"/>
              </a:spcAft>
              <a:buNone/>
            </a:pPr>
            <a:endParaRPr/>
          </a:p>
          <a:p>
            <a:pPr marL="0" lvl="0" indent="0" algn="l" rtl="0">
              <a:spcBef>
                <a:spcPts val="0"/>
              </a:spcBef>
              <a:spcAft>
                <a:spcPts val="0"/>
              </a:spcAft>
              <a:buNone/>
            </a:pPr>
            <a:r>
              <a:rPr lang="en-US"/>
              <a:t>There were two pieces of surprise feedback that I wanted to share. First, we wrote the cases using original medical terminology. We were concerned that it would be too challenging for the high school level. Surprisingly, the students insisted upon including the sophisticated language because the act of looking up words they didn’t know would help them prepare for college.</a:t>
            </a:r>
            <a:endParaRPr/>
          </a:p>
          <a:p>
            <a:pPr marL="0" lvl="0" indent="0" algn="l" rtl="0">
              <a:spcBef>
                <a:spcPts val="0"/>
              </a:spcBef>
              <a:spcAft>
                <a:spcPts val="0"/>
              </a:spcAft>
              <a:buNone/>
            </a:pPr>
            <a:endParaRPr/>
          </a:p>
          <a:p>
            <a:pPr marL="0" lvl="0" indent="0" algn="l" rtl="0">
              <a:spcBef>
                <a:spcPts val="0"/>
              </a:spcBef>
              <a:spcAft>
                <a:spcPts val="0"/>
              </a:spcAft>
              <a:buNone/>
            </a:pPr>
            <a:r>
              <a:rPr lang="en-US"/>
              <a:t>Second, I wrote a case where a patient had a poor prognosis. When it came to the point in the case where the patient entered Hospice care, the students were shocked because given what the students could read online, it was more likely that the patient would have a good outcome. It was surprising to me that the students responded by saying that this is why it is so important for healthcare professionals to be careful with what they say to patients and their families and not make concrete promises about life and death because even though we may do our best to support patients through medicine, we are not in complete control over a patient’s health outcome. It was very mature for them to understand that at the high school level.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As medical students, we are exposed to concepts of public health but not enough. The practice of going into the community and determining why certain populations are more affected by certain health conditions has changed the way we study, diagnose, and treat patients in the health professions. We are aware of the strides they have made in the past with exposure of lead paint in houses and how this affects children, vaccinations for children entering public schools, environmental regulations to reduce pollution and taxes on tobacco products and so much more. Recently, the American Public Health Association has been writing letters to the USDA about the extension of nutrition waivers to guarantee access to healthier foods for families and they have written to the VP about COVID testing guidelines for asymptomatic individuals.  </a:t>
            </a: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Specifically, in our cases we have students going to their local county databases and checking the prevalence of drinking and driving accidents, rate of maternal mortality across races, Lyme disease, diabetes, and food deserts. While it was difficult to be intentional about incorporating these concepts while keeping the case at a level the students can understand, we recognized the importance of learning about public health. This will give them the advantage to be further immersed in the field as they pursue careers in the health professions.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67" name="Google Shape;16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758405311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75840531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800" u="sng">
                <a:solidFill>
                  <a:schemeClr val="hlink"/>
                </a:solidFill>
                <a:latin typeface="Montserrat"/>
                <a:ea typeface="Montserrat"/>
                <a:cs typeface="Montserrat"/>
                <a:sym typeface="Montserrat"/>
                <a:hlinkClick r:id="rId3"/>
              </a:rPr>
              <a:t>http://www.countyhealthrankings.org/county-health-rankings-model</a:t>
            </a:r>
            <a:endParaRPr sz="800">
              <a:solidFill>
                <a:schemeClr val="dk1"/>
              </a:solidFill>
              <a:latin typeface="Montserrat"/>
              <a:ea typeface="Montserrat"/>
              <a:cs typeface="Montserrat"/>
              <a:sym typeface="Montserrat"/>
            </a:endParaRPr>
          </a:p>
          <a:p>
            <a:pPr marL="0" lvl="0" indent="0" algn="l" rtl="0">
              <a:spcBef>
                <a:spcPts val="0"/>
              </a:spcBef>
              <a:spcAft>
                <a:spcPts val="0"/>
              </a:spcAft>
              <a:buNone/>
            </a:pPr>
            <a:endParaRPr sz="800">
              <a:solidFill>
                <a:schemeClr val="dk1"/>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This picture further shows why we were so adamant about incorporating public health into our cases. It shows that while clinical care is important, the social determinants of health make up a larger contribution to health outcomes. This includes health behaviors, social and economic factors, and the physical environment.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Now, I would like to highlight specific examples from a case I wrote.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6b74559e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6b74559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This case is about Imani who is a 30-year-old woman, that is 32 weeks pregnant, she comes to the emergency room for a headache that would not go away. She is made to wait several hours before her vitals, and history are taken. Eventually, she is seen by a doctor who does not take her condition seriously. While she is waiting to be discharged, she has a seizure and has to deliver her baby. We see how this impacts Imani down the line when she presents with postpartum depression. </a:t>
            </a: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This was a hard case to write, it highlights a problem in our healthcare system that I am personally passionate about. I had a difficult time balancing the medical aspects, public health concepts, and not making it too long or difficult. </a:t>
            </a: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The questions shown here are ones that were incorporated into this case, the questions highlight concepts that were necessary for the students to be aware of. During the passionate discussion we had, the students discussed how her past drug use, job, accidental pregnancy, and insurance status could have impacted her medical care. We also discussed how changes need to be made at the institutional level to reduce the risk of pregnancy complications and all the subsequent complications that come along with them. </a:t>
            </a:r>
            <a:endParaRPr sz="12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My favorite part of this case is the morbidity and mortality conference that our lead doctor has to go through. The addition of the conference to this case shows the purpose of the M&amp;M, which is upholding ethical integrity, professionalism, and transparency to improve patient outcomes. Hopefully, in this fictional world, the health professionals still in training will learn from this doctor’s mistake.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 name="Google Shape;9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9"/>
          <p:cNvSpPr txBox="1">
            <a:spLocks noGrp="1"/>
          </p:cNvSpPr>
          <p:nvPr>
            <p:ph type="ctrTitle"/>
          </p:nvPr>
        </p:nvSpPr>
        <p:spPr>
          <a:xfrm>
            <a:off x="1414462" y="2130425"/>
            <a:ext cx="7043737"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9"/>
          <p:cNvSpPr txBox="1">
            <a:spLocks noGrp="1"/>
          </p:cNvSpPr>
          <p:nvPr>
            <p:ph type="subTitle" idx="1"/>
          </p:nvPr>
        </p:nvSpPr>
        <p:spPr>
          <a:xfrm>
            <a:off x="1414462" y="3886200"/>
            <a:ext cx="6357938"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5" name="Google Shape;15;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686602" y="685800"/>
            <a:ext cx="792399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4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686602" y="1982076"/>
            <a:ext cx="7923998" cy="4090737"/>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a758405311_0_57"/>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ga758405311_0_57"/>
          <p:cNvSpPr txBox="1">
            <a:spLocks noGrp="1"/>
          </p:cNvSpPr>
          <p:nvPr>
            <p:ph type="body" idx="1"/>
          </p:nvPr>
        </p:nvSpPr>
        <p:spPr>
          <a:xfrm>
            <a:off x="311700" y="1536633"/>
            <a:ext cx="8520600" cy="45552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35" name="Google Shape;35;ga758405311_0_57"/>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ga758405311_0_61"/>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ga758405311_0_61"/>
          <p:cNvSpPr txBox="1">
            <a:spLocks noGrp="1"/>
          </p:cNvSpPr>
          <p:nvPr>
            <p:ph type="body" idx="1"/>
          </p:nvPr>
        </p:nvSpPr>
        <p:spPr>
          <a:xfrm>
            <a:off x="311700" y="1536633"/>
            <a:ext cx="3999900" cy="45552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39" name="Google Shape;39;ga758405311_0_61"/>
          <p:cNvSpPr txBox="1">
            <a:spLocks noGrp="1"/>
          </p:cNvSpPr>
          <p:nvPr>
            <p:ph type="body" idx="2"/>
          </p:nvPr>
        </p:nvSpPr>
        <p:spPr>
          <a:xfrm>
            <a:off x="4832400" y="1536633"/>
            <a:ext cx="3999900" cy="45552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40" name="Google Shape;40;ga758405311_0_61"/>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2" name="Google Shape;52;p2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3" name="Google Shape;53;p2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8" descr="sidebar_healthprof.jpg"/>
          <p:cNvPicPr preferRelativeResize="0"/>
          <p:nvPr/>
        </p:nvPicPr>
        <p:blipFill rotWithShape="1">
          <a:blip r:embed="rId3">
            <a:alphaModFix/>
          </a:blip>
          <a:srcRect/>
          <a:stretch/>
        </p:blipFill>
        <p:spPr>
          <a:xfrm>
            <a:off x="0" y="0"/>
            <a:ext cx="1414462" cy="6858000"/>
          </a:xfrm>
          <a:prstGeom prst="rect">
            <a:avLst/>
          </a:prstGeom>
          <a:noFill/>
          <a:ln>
            <a:noFill/>
          </a:ln>
        </p:spPr>
      </p:pic>
      <p:sp>
        <p:nvSpPr>
          <p:cNvPr id="7" name="Google Shape;7;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 name="Google Shape;9;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 name="Google Shape;10;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 name="Google Shape;1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Google Shape;19;p20" descr="sidebar_midblue.jpg"/>
          <p:cNvPicPr preferRelativeResize="0"/>
          <p:nvPr/>
        </p:nvPicPr>
        <p:blipFill rotWithShape="1">
          <a:blip r:embed="rId5">
            <a:alphaModFix/>
          </a:blip>
          <a:srcRect/>
          <a:stretch/>
        </p:blipFill>
        <p:spPr>
          <a:xfrm>
            <a:off x="0" y="0"/>
            <a:ext cx="381000" cy="6400800"/>
          </a:xfrm>
          <a:prstGeom prst="rect">
            <a:avLst/>
          </a:prstGeom>
          <a:noFill/>
          <a:ln>
            <a:noFill/>
          </a:ln>
        </p:spPr>
      </p:pic>
      <p:pic>
        <p:nvPicPr>
          <p:cNvPr id="20" name="Google Shape;20;p20" descr="footer_healthprof.jpg"/>
          <p:cNvPicPr preferRelativeResize="0"/>
          <p:nvPr/>
        </p:nvPicPr>
        <p:blipFill rotWithShape="1">
          <a:blip r:embed="rId6">
            <a:alphaModFix/>
          </a:blip>
          <a:srcRect/>
          <a:stretch/>
        </p:blipFill>
        <p:spPr>
          <a:xfrm>
            <a:off x="0" y="6262687"/>
            <a:ext cx="9144000" cy="595312"/>
          </a:xfrm>
          <a:prstGeom prst="rect">
            <a:avLst/>
          </a:prstGeom>
          <a:noFill/>
          <a:ln>
            <a:noFill/>
          </a:ln>
        </p:spPr>
      </p:pic>
      <p:sp>
        <p:nvSpPr>
          <p:cNvPr id="21" name="Google Shape;21;p2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2" name="Google Shape;22;p20"/>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4" name="Google Shape;24;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5" name="Google Shape;25;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22" descr="sidebar_midblue.jpg"/>
          <p:cNvPicPr preferRelativeResize="0"/>
          <p:nvPr/>
        </p:nvPicPr>
        <p:blipFill rotWithShape="1">
          <a:blip r:embed="rId3">
            <a:alphaModFix/>
          </a:blip>
          <a:srcRect/>
          <a:stretch/>
        </p:blipFill>
        <p:spPr>
          <a:xfrm>
            <a:off x="0" y="0"/>
            <a:ext cx="381000" cy="6400800"/>
          </a:xfrm>
          <a:prstGeom prst="rect">
            <a:avLst/>
          </a:prstGeom>
          <a:noFill/>
          <a:ln>
            <a:noFill/>
          </a:ln>
        </p:spPr>
      </p:pic>
      <p:pic>
        <p:nvPicPr>
          <p:cNvPr id="43" name="Google Shape;43;p22" descr="footer_healthprof.jpg"/>
          <p:cNvPicPr preferRelativeResize="0"/>
          <p:nvPr/>
        </p:nvPicPr>
        <p:blipFill rotWithShape="1">
          <a:blip r:embed="rId4">
            <a:alphaModFix/>
          </a:blip>
          <a:srcRect/>
          <a:stretch/>
        </p:blipFill>
        <p:spPr>
          <a:xfrm>
            <a:off x="0" y="6262687"/>
            <a:ext cx="9144000" cy="595312"/>
          </a:xfrm>
          <a:prstGeom prst="rect">
            <a:avLst/>
          </a:prstGeom>
          <a:noFill/>
          <a:ln>
            <a:noFill/>
          </a:ln>
        </p:spPr>
      </p:pic>
      <p:sp>
        <p:nvSpPr>
          <p:cNvPr id="44" name="Google Shape;44;p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5" name="Google Shape;45;p22"/>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2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7" name="Google Shape;47;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8" name="Google Shape;48;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1414462" y="228600"/>
            <a:ext cx="7043737" cy="33718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Jump Into Health Care (JIHC): Design of a Problem-Based Summer Enrichment Pipeline Program </a:t>
            </a:r>
            <a:br>
              <a:rPr lang="en-US" sz="4400" b="0" i="0" u="none">
                <a:solidFill>
                  <a:schemeClr val="dk2"/>
                </a:solidFill>
                <a:latin typeface="Arial"/>
                <a:ea typeface="Arial"/>
                <a:cs typeface="Arial"/>
                <a:sym typeface="Arial"/>
              </a:rPr>
            </a:br>
            <a:endParaRPr/>
          </a:p>
        </p:txBody>
      </p:sp>
      <p:sp>
        <p:nvSpPr>
          <p:cNvPr id="61" name="Google Shape;61;p1"/>
          <p:cNvSpPr txBox="1">
            <a:spLocks noGrp="1"/>
          </p:cNvSpPr>
          <p:nvPr>
            <p:ph type="subTitle" idx="1"/>
          </p:nvPr>
        </p:nvSpPr>
        <p:spPr>
          <a:xfrm>
            <a:off x="1752600" y="3886200"/>
            <a:ext cx="6357937"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Katherine Beissner</a:t>
            </a:r>
            <a:endParaRPr/>
          </a:p>
          <a:p>
            <a:pPr marL="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Eunice Choe</a:t>
            </a:r>
            <a:endParaRPr/>
          </a:p>
          <a:p>
            <a:pPr marL="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Deashia McAlpine</a:t>
            </a:r>
            <a:endParaRPr/>
          </a:p>
          <a:p>
            <a:pPr marL="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Danielle Fuller-Sincock</a:t>
            </a:r>
            <a:endParaRPr/>
          </a:p>
          <a:p>
            <a:pPr marL="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Jisung Shin</a:t>
            </a:r>
            <a:endParaRPr/>
          </a:p>
        </p:txBody>
      </p:sp>
      <p:pic>
        <p:nvPicPr>
          <p:cNvPr id="62" name="Google Shape;62;p1"/>
          <p:cNvPicPr preferRelativeResize="0"/>
          <p:nvPr/>
        </p:nvPicPr>
        <p:blipFill>
          <a:blip r:embed="rId3">
            <a:alphaModFix/>
          </a:blip>
          <a:stretch>
            <a:fillRect/>
          </a:stretch>
        </p:blipFill>
        <p:spPr>
          <a:xfrm>
            <a:off x="5330510" y="3600450"/>
            <a:ext cx="3748313" cy="28941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Why PBL for JIHC?</a:t>
            </a:r>
            <a:endParaRPr/>
          </a:p>
        </p:txBody>
      </p:sp>
      <p:sp>
        <p:nvSpPr>
          <p:cNvPr id="116" name="Google Shape;116;p11"/>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dirty="0"/>
              <a:t>Traditional programming available elsewhere</a:t>
            </a:r>
          </a:p>
          <a:p>
            <a:pPr marL="342900" marR="0" lvl="0" indent="-342900" algn="l"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Academic Medical Center opportunities </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PBL benefits</a:t>
            </a:r>
            <a:endParaRPr sz="2800" b="0" i="0" u="none" dirty="0">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Active, team-based learning</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Develops information-seeking skills</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Problem solving</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JIHC – daily structure </a:t>
            </a:r>
            <a:endParaRPr/>
          </a:p>
        </p:txBody>
      </p:sp>
      <p:sp>
        <p:nvSpPr>
          <p:cNvPr id="122" name="Google Shape;122;p12"/>
          <p:cNvSpPr txBox="1"/>
          <p:nvPr/>
        </p:nvSpPr>
        <p:spPr>
          <a:xfrm>
            <a:off x="425450" y="2890837"/>
            <a:ext cx="11264900" cy="7143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23" name="Google Shape;123;p12"/>
          <p:cNvGraphicFramePr/>
          <p:nvPr/>
        </p:nvGraphicFramePr>
        <p:xfrm>
          <a:off x="838200" y="2133600"/>
          <a:ext cx="7467600" cy="3733775"/>
        </p:xfrm>
        <a:graphic>
          <a:graphicData uri="http://schemas.openxmlformats.org/drawingml/2006/table">
            <a:tbl>
              <a:tblPr>
                <a:noFill/>
                <a:tableStyleId>{F33635BB-C45F-4AA9-9A25-E584079F7A20}</a:tableStyleId>
              </a:tblPr>
              <a:tblGrid>
                <a:gridCol w="18669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339725">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Time</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Activity</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9-9:30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Gather, warm up</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1"/>
                  </a:ext>
                </a:extLst>
              </a:tr>
              <a:tr h="3381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9:30 – 10:30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Case work (a)</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2"/>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10:30 – 10:45</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Break</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3"/>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10:45 – 11:30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Case work (b)</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4"/>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11:30 – 12:00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Specialized training – library, study skills,…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5"/>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12 – 12:30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Movement!</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6"/>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12:30 – 1:00</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Lunch</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7"/>
                  </a:ext>
                </a:extLst>
              </a:tr>
              <a:tr h="67785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1:00 – 2:45</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Afternoon enrichment: Guests, field trips; job shadows</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3F9FA"/>
                    </a:solidFill>
                  </a:tcPr>
                </a:tc>
                <a:extLst>
                  <a:ext uri="{0D108BD9-81ED-4DB2-BD59-A6C34878D82A}">
                    <a16:rowId xmlns:a16="http://schemas.microsoft.com/office/drawing/2014/main" val="10008"/>
                  </a:ext>
                </a:extLst>
              </a:tr>
              <a:tr h="33972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2:45 – 3 </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Closing comments. What to think about tonight.</a:t>
                      </a:r>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F3F4"/>
                    </a:solidFill>
                  </a:tcPr>
                </a:tc>
                <a:extLst>
                  <a:ext uri="{0D108BD9-81ED-4DB2-BD59-A6C34878D82A}">
                    <a16:rowId xmlns:a16="http://schemas.microsoft.com/office/drawing/2014/main" val="10009"/>
                  </a:ext>
                </a:extLst>
              </a:tr>
            </a:tbl>
          </a:graphicData>
        </a:graphic>
      </p:graphicFrame>
      <p:sp>
        <p:nvSpPr>
          <p:cNvPr id="124" name="Google Shape;124;p12"/>
          <p:cNvSpPr txBox="1"/>
          <p:nvPr/>
        </p:nvSpPr>
        <p:spPr>
          <a:xfrm>
            <a:off x="1603375" y="2759075"/>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2020 Version</a:t>
            </a:r>
            <a:endParaRPr/>
          </a:p>
        </p:txBody>
      </p:sp>
      <p:sp>
        <p:nvSpPr>
          <p:cNvPr id="130" name="Google Shape;130;p14"/>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Program cancellation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Case Development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Pilot testing of cases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a:t>Case Construction</a:t>
            </a:r>
            <a:endParaRPr/>
          </a:p>
        </p:txBody>
      </p:sp>
      <p:sp>
        <p:nvSpPr>
          <p:cNvPr id="136" name="Google Shape;136;p15"/>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457200" marR="0" lvl="0" indent="-431800" algn="l" rtl="0">
              <a:spcBef>
                <a:spcPts val="0"/>
              </a:spcBef>
              <a:spcAft>
                <a:spcPts val="0"/>
              </a:spcAft>
              <a:buSzPts val="3200"/>
              <a:buAutoNum type="arabicPeriod"/>
            </a:pPr>
            <a:r>
              <a:rPr lang="en-US" sz="3200"/>
              <a:t>Brainstorm and select case topics</a:t>
            </a:r>
            <a:endParaRPr sz="3200"/>
          </a:p>
          <a:p>
            <a:pPr marL="457200" marR="0" lvl="0" indent="-431800" algn="l" rtl="0">
              <a:spcBef>
                <a:spcPts val="0"/>
              </a:spcBef>
              <a:spcAft>
                <a:spcPts val="0"/>
              </a:spcAft>
              <a:buSzPts val="3200"/>
              <a:buAutoNum type="arabicPeriod"/>
            </a:pPr>
            <a:r>
              <a:rPr lang="en-US" sz="3200"/>
              <a:t>Research topics and write cases</a:t>
            </a:r>
            <a:endParaRPr sz="3200"/>
          </a:p>
          <a:p>
            <a:pPr marL="457200" marR="0" lvl="0" indent="-431800" algn="l" rtl="0">
              <a:spcBef>
                <a:spcPts val="0"/>
              </a:spcBef>
              <a:spcAft>
                <a:spcPts val="0"/>
              </a:spcAft>
              <a:buSzPts val="3200"/>
              <a:buAutoNum type="arabicPeriod"/>
            </a:pPr>
            <a:r>
              <a:rPr lang="en-US" sz="3200"/>
              <a:t>Present cases and gather feedback</a:t>
            </a:r>
            <a:endParaRPr sz="3200"/>
          </a:p>
          <a:p>
            <a:pPr marL="457200" marR="0" lvl="0" indent="-431800" algn="l" rtl="0">
              <a:spcBef>
                <a:spcPts val="0"/>
              </a:spcBef>
              <a:spcAft>
                <a:spcPts val="0"/>
              </a:spcAft>
              <a:buSzPts val="3200"/>
              <a:buAutoNum type="arabicPeriod"/>
            </a:pPr>
            <a:r>
              <a:rPr lang="en-US" sz="3200"/>
              <a:t>Edit cases</a:t>
            </a:r>
            <a:endParaRPr sz="3200"/>
          </a:p>
          <a:p>
            <a:pPr marL="457200" marR="0" lvl="0" indent="-431800" algn="l" rtl="0">
              <a:spcBef>
                <a:spcPts val="0"/>
              </a:spcBef>
              <a:spcAft>
                <a:spcPts val="0"/>
              </a:spcAft>
              <a:buSzPts val="3200"/>
              <a:buAutoNum type="arabicPeriod"/>
            </a:pPr>
            <a:r>
              <a:rPr lang="en-US" sz="3200"/>
              <a:t>Write tutor guidebook</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a758405311_0_0"/>
          <p:cNvSpPr txBox="1">
            <a:spLocks noGrp="1"/>
          </p:cNvSpPr>
          <p:nvPr>
            <p:ph type="title"/>
          </p:nvPr>
        </p:nvSpPr>
        <p:spPr>
          <a:xfrm>
            <a:off x="311700" y="593367"/>
            <a:ext cx="8520600" cy="76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“My Back Hurts”</a:t>
            </a:r>
            <a:endParaRPr/>
          </a:p>
        </p:txBody>
      </p:sp>
      <p:sp>
        <p:nvSpPr>
          <p:cNvPr id="142" name="Google Shape;142;ga758405311_0_0"/>
          <p:cNvSpPr txBox="1">
            <a:spLocks noGrp="1"/>
          </p:cNvSpPr>
          <p:nvPr>
            <p:ph type="body" idx="1"/>
          </p:nvPr>
        </p:nvSpPr>
        <p:spPr>
          <a:xfrm>
            <a:off x="540300" y="1536633"/>
            <a:ext cx="8520600" cy="4555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Part 1</a:t>
            </a:r>
            <a:endParaRPr/>
          </a:p>
          <a:p>
            <a:pPr marL="457200" lvl="0" indent="-342900" algn="l" rtl="0">
              <a:spcBef>
                <a:spcPts val="640"/>
              </a:spcBef>
              <a:spcAft>
                <a:spcPts val="0"/>
              </a:spcAft>
              <a:buSzPts val="1800"/>
              <a:buChar char="•"/>
            </a:pPr>
            <a:r>
              <a:rPr lang="en-US" sz="1800"/>
              <a:t>Storyline: Alcohol-induced motor vehicle accident</a:t>
            </a:r>
            <a:endParaRPr sz="1800"/>
          </a:p>
          <a:p>
            <a:pPr marL="457200" lvl="0" indent="-342900" algn="l" rtl="0">
              <a:spcBef>
                <a:spcPts val="0"/>
              </a:spcBef>
              <a:spcAft>
                <a:spcPts val="0"/>
              </a:spcAft>
              <a:buSzPts val="1800"/>
              <a:buChar char="•"/>
            </a:pPr>
            <a:r>
              <a:rPr lang="en-US" sz="1800" b="1"/>
              <a:t>Chief Complaint: </a:t>
            </a:r>
            <a:r>
              <a:rPr lang="en-US" sz="1800"/>
              <a:t>“My lower back hurts, my legs are numb, and I’m scared.”</a:t>
            </a:r>
            <a:endParaRPr sz="1800"/>
          </a:p>
          <a:p>
            <a:pPr marL="457200" lvl="0" indent="-342900" algn="l" rtl="0">
              <a:spcBef>
                <a:spcPts val="0"/>
              </a:spcBef>
              <a:spcAft>
                <a:spcPts val="0"/>
              </a:spcAft>
              <a:buSzPts val="1800"/>
              <a:buChar char="•"/>
            </a:pPr>
            <a:r>
              <a:rPr lang="en-US" sz="1800"/>
              <a:t>Review of systems</a:t>
            </a:r>
            <a:endParaRPr sz="1800"/>
          </a:p>
          <a:p>
            <a:pPr marL="457200" lvl="0" indent="-342900" algn="l" rtl="0">
              <a:spcBef>
                <a:spcPts val="0"/>
              </a:spcBef>
              <a:spcAft>
                <a:spcPts val="0"/>
              </a:spcAft>
              <a:buSzPts val="1800"/>
              <a:buChar char="•"/>
            </a:pPr>
            <a:r>
              <a:rPr lang="en-US" sz="1800"/>
              <a:t>Physical exam</a:t>
            </a:r>
            <a:endParaRPr sz="1800"/>
          </a:p>
          <a:p>
            <a:pPr marL="914400" lvl="1" indent="-342900" algn="l" rtl="0">
              <a:spcBef>
                <a:spcPts val="0"/>
              </a:spcBef>
              <a:spcAft>
                <a:spcPts val="0"/>
              </a:spcAft>
              <a:buSzPts val="1800"/>
              <a:buChar char="–"/>
            </a:pPr>
            <a:r>
              <a:rPr lang="en-US" sz="1800"/>
              <a:t>Vital signs, musculoskeletal exam, and neurological exam</a:t>
            </a:r>
            <a:endParaRPr sz="1800"/>
          </a:p>
          <a:p>
            <a:pPr marL="457200" lvl="0" indent="-342900" algn="l" rtl="0">
              <a:spcBef>
                <a:spcPts val="0"/>
              </a:spcBef>
              <a:spcAft>
                <a:spcPts val="0"/>
              </a:spcAft>
              <a:buSzPts val="1800"/>
              <a:buChar char="•"/>
            </a:pPr>
            <a:r>
              <a:rPr lang="en-US" sz="1800"/>
              <a:t>Questions</a:t>
            </a:r>
            <a:endParaRPr sz="1800"/>
          </a:p>
          <a:p>
            <a:pPr marL="914400" lvl="1" indent="-342900" algn="l" rtl="0">
              <a:spcBef>
                <a:spcPts val="0"/>
              </a:spcBef>
              <a:spcAft>
                <a:spcPts val="0"/>
              </a:spcAft>
              <a:buSzPts val="1800"/>
              <a:buChar char="–"/>
            </a:pPr>
            <a:r>
              <a:rPr lang="en-US" sz="1800"/>
              <a:t>What anatomical structures are you most concerned with? Why?</a:t>
            </a:r>
            <a:endParaRPr sz="1800"/>
          </a:p>
          <a:p>
            <a:pPr marL="914400" lvl="1" indent="-342900" algn="l" rtl="0">
              <a:spcBef>
                <a:spcPts val="0"/>
              </a:spcBef>
              <a:spcAft>
                <a:spcPts val="0"/>
              </a:spcAft>
              <a:buSzPts val="1800"/>
              <a:buChar char="–"/>
            </a:pPr>
            <a:r>
              <a:rPr lang="en-US" sz="1800"/>
              <a:t>What are your top three differential diagnoses?</a:t>
            </a:r>
            <a:endParaRPr sz="1800"/>
          </a:p>
          <a:p>
            <a:pPr marL="914400" lvl="1" indent="-342900" algn="l" rtl="0">
              <a:spcBef>
                <a:spcPts val="0"/>
              </a:spcBef>
              <a:spcAft>
                <a:spcPts val="0"/>
              </a:spcAft>
              <a:buSzPts val="1800"/>
              <a:buChar char="–"/>
            </a:pPr>
            <a:r>
              <a:rPr lang="en-US" sz="1800"/>
              <a:t>What imaging do you need to confirm her diagnosis? What are you looking for with each type of imaging?</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a758405311_0_93"/>
          <p:cNvSpPr txBox="1">
            <a:spLocks noGrp="1"/>
          </p:cNvSpPr>
          <p:nvPr>
            <p:ph type="title"/>
          </p:nvPr>
        </p:nvSpPr>
        <p:spPr>
          <a:xfrm>
            <a:off x="311700" y="593367"/>
            <a:ext cx="4260300" cy="76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Part 2a</a:t>
            </a:r>
            <a:endParaRPr/>
          </a:p>
        </p:txBody>
      </p:sp>
      <p:sp>
        <p:nvSpPr>
          <p:cNvPr id="148" name="Google Shape;148;ga758405311_0_93"/>
          <p:cNvSpPr txBox="1">
            <a:spLocks noGrp="1"/>
          </p:cNvSpPr>
          <p:nvPr>
            <p:ph type="body" idx="1"/>
          </p:nvPr>
        </p:nvSpPr>
        <p:spPr>
          <a:xfrm>
            <a:off x="441900" y="1384225"/>
            <a:ext cx="3196500" cy="4555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sz="3200"/>
              <a:t>Imaging studies</a:t>
            </a:r>
            <a:endParaRPr sz="3200"/>
          </a:p>
          <a:p>
            <a:pPr marL="457200" lvl="0" indent="-342900" algn="l" rtl="0">
              <a:spcBef>
                <a:spcPts val="640"/>
              </a:spcBef>
              <a:spcAft>
                <a:spcPts val="0"/>
              </a:spcAft>
              <a:buSzPts val="1800"/>
              <a:buChar char="•"/>
            </a:pPr>
            <a:r>
              <a:rPr lang="en-US" sz="1800"/>
              <a:t>Describe the anatomy of the vertebral column and spinal cord.</a:t>
            </a:r>
            <a:endParaRPr sz="1800"/>
          </a:p>
          <a:p>
            <a:pPr marL="457200" lvl="0" indent="-342900" algn="l" rtl="0">
              <a:spcBef>
                <a:spcPts val="1000"/>
              </a:spcBef>
              <a:spcAft>
                <a:spcPts val="0"/>
              </a:spcAft>
              <a:buSzPts val="1800"/>
              <a:buChar char="•"/>
            </a:pPr>
            <a:r>
              <a:rPr lang="en-US" sz="1800"/>
              <a:t>What are the three most common vertebral fractures?</a:t>
            </a:r>
            <a:endParaRPr sz="1800"/>
          </a:p>
          <a:p>
            <a:pPr marL="457200" lvl="0" indent="-342900" algn="l" rtl="0">
              <a:spcBef>
                <a:spcPts val="1000"/>
              </a:spcBef>
              <a:spcAft>
                <a:spcPts val="0"/>
              </a:spcAft>
              <a:buSzPts val="1800"/>
              <a:buChar char="•"/>
            </a:pPr>
            <a:r>
              <a:rPr lang="en-US" sz="1800"/>
              <a:t>Based on new information, what’s your most likely diagnosis?</a:t>
            </a:r>
            <a:endParaRPr sz="1800"/>
          </a:p>
          <a:p>
            <a:pPr marL="0" lvl="0" indent="0" algn="l" rtl="0">
              <a:spcBef>
                <a:spcPts val="1000"/>
              </a:spcBef>
              <a:spcAft>
                <a:spcPts val="1000"/>
              </a:spcAft>
              <a:buNone/>
            </a:pPr>
            <a:endParaRPr sz="1800"/>
          </a:p>
        </p:txBody>
      </p:sp>
      <p:sp>
        <p:nvSpPr>
          <p:cNvPr id="149" name="Google Shape;149;ga758405311_0_93"/>
          <p:cNvSpPr txBox="1">
            <a:spLocks noGrp="1"/>
          </p:cNvSpPr>
          <p:nvPr>
            <p:ph type="body" idx="2"/>
          </p:nvPr>
        </p:nvSpPr>
        <p:spPr>
          <a:xfrm>
            <a:off x="5505450" y="1356875"/>
            <a:ext cx="3607800" cy="4555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US" sz="3200"/>
              <a:t>Pathophysiology</a:t>
            </a:r>
            <a:endParaRPr sz="3200"/>
          </a:p>
          <a:p>
            <a:pPr marL="457200" lvl="0" indent="-342900" algn="l" rtl="0">
              <a:spcBef>
                <a:spcPts val="1000"/>
              </a:spcBef>
              <a:spcAft>
                <a:spcPts val="0"/>
              </a:spcAft>
              <a:buSzPts val="1800"/>
              <a:buChar char="•"/>
            </a:pPr>
            <a:r>
              <a:rPr lang="en-US" sz="1800"/>
              <a:t>What are her neurological deficits?</a:t>
            </a:r>
            <a:endParaRPr sz="1800"/>
          </a:p>
          <a:p>
            <a:pPr marL="457200" lvl="0" indent="-342900" algn="l" rtl="0">
              <a:spcBef>
                <a:spcPts val="1000"/>
              </a:spcBef>
              <a:spcAft>
                <a:spcPts val="0"/>
              </a:spcAft>
              <a:buSzPts val="1800"/>
              <a:buChar char="•"/>
            </a:pPr>
            <a:r>
              <a:rPr lang="en-US" sz="1800"/>
              <a:t>How did her injuries lead to her physical symptoms?</a:t>
            </a:r>
            <a:endParaRPr sz="1800"/>
          </a:p>
          <a:p>
            <a:pPr marL="457200" lvl="0" indent="-342900" algn="l" rtl="0">
              <a:spcBef>
                <a:spcPts val="1000"/>
              </a:spcBef>
              <a:spcAft>
                <a:spcPts val="0"/>
              </a:spcAft>
              <a:buSzPts val="1800"/>
              <a:buChar char="•"/>
            </a:pPr>
            <a:r>
              <a:rPr lang="en-US" sz="1800"/>
              <a:t>Calculate her Thoracolumbar Injury Classification and Severity Score (TLICS).</a:t>
            </a:r>
            <a:endParaRPr sz="1800"/>
          </a:p>
          <a:p>
            <a:pPr marL="457200" lvl="0" indent="-342900" algn="l" rtl="0">
              <a:spcBef>
                <a:spcPts val="1000"/>
              </a:spcBef>
              <a:spcAft>
                <a:spcPts val="1000"/>
              </a:spcAft>
              <a:buSzPts val="1800"/>
              <a:buChar char="•"/>
            </a:pPr>
            <a:r>
              <a:rPr lang="en-US" sz="1800"/>
              <a:t>Why is immediate surgery necessary in her case?</a:t>
            </a:r>
            <a:endParaRPr sz="1800"/>
          </a:p>
        </p:txBody>
      </p:sp>
      <p:sp>
        <p:nvSpPr>
          <p:cNvPr id="150" name="Google Shape;150;ga758405311_0_93"/>
          <p:cNvSpPr txBox="1">
            <a:spLocks noGrp="1"/>
          </p:cNvSpPr>
          <p:nvPr>
            <p:ph type="title"/>
          </p:nvPr>
        </p:nvSpPr>
        <p:spPr>
          <a:xfrm>
            <a:off x="4702200" y="593367"/>
            <a:ext cx="4260300" cy="763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Part 2b</a:t>
            </a:r>
            <a:endParaRPr/>
          </a:p>
        </p:txBody>
      </p:sp>
      <p:pic>
        <p:nvPicPr>
          <p:cNvPr id="151" name="Google Shape;151;ga758405311_0_93"/>
          <p:cNvPicPr preferRelativeResize="0"/>
          <p:nvPr/>
        </p:nvPicPr>
        <p:blipFill rotWithShape="1">
          <a:blip r:embed="rId3">
            <a:alphaModFix/>
          </a:blip>
          <a:srcRect l="32088" r="27845"/>
          <a:stretch/>
        </p:blipFill>
        <p:spPr>
          <a:xfrm>
            <a:off x="4012900" y="924775"/>
            <a:ext cx="1388373" cy="4484700"/>
          </a:xfrm>
          <a:prstGeom prst="rect">
            <a:avLst/>
          </a:prstGeom>
          <a:noFill/>
          <a:ln>
            <a:noFill/>
          </a:ln>
        </p:spPr>
      </p:pic>
      <p:sp>
        <p:nvSpPr>
          <p:cNvPr id="152" name="Google Shape;152;ga758405311_0_93"/>
          <p:cNvSpPr txBox="1">
            <a:spLocks noGrp="1"/>
          </p:cNvSpPr>
          <p:nvPr>
            <p:ph type="body" idx="2"/>
          </p:nvPr>
        </p:nvSpPr>
        <p:spPr>
          <a:xfrm>
            <a:off x="3916438" y="5535700"/>
            <a:ext cx="1581300" cy="504000"/>
          </a:xfrm>
          <a:prstGeom prst="rect">
            <a:avLst/>
          </a:prstGeom>
        </p:spPr>
        <p:txBody>
          <a:bodyPr spcFirstLastPara="1" wrap="square" lIns="91425" tIns="45700" rIns="91425" bIns="45700" anchor="t" anchorCtr="0">
            <a:noAutofit/>
          </a:bodyPr>
          <a:lstStyle/>
          <a:p>
            <a:pPr marL="0" lvl="0" indent="0" algn="l" rtl="0">
              <a:spcBef>
                <a:spcPts val="640"/>
              </a:spcBef>
              <a:spcAft>
                <a:spcPts val="1000"/>
              </a:spcAft>
              <a:buNone/>
            </a:pPr>
            <a:r>
              <a:rPr lang="en-US" sz="1200"/>
              <a:t>Anna Henry 2020</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a758405311_0_88"/>
          <p:cNvSpPr txBox="1">
            <a:spLocks noGrp="1"/>
          </p:cNvSpPr>
          <p:nvPr>
            <p:ph type="title"/>
          </p:nvPr>
        </p:nvSpPr>
        <p:spPr>
          <a:xfrm>
            <a:off x="686602" y="685800"/>
            <a:ext cx="7923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Part 3</a:t>
            </a:r>
            <a:endParaRPr/>
          </a:p>
        </p:txBody>
      </p:sp>
      <p:sp>
        <p:nvSpPr>
          <p:cNvPr id="158" name="Google Shape;158;ga758405311_0_88"/>
          <p:cNvSpPr txBox="1">
            <a:spLocks noGrp="1"/>
          </p:cNvSpPr>
          <p:nvPr>
            <p:ph type="body" idx="1"/>
          </p:nvPr>
        </p:nvSpPr>
        <p:spPr>
          <a:xfrm>
            <a:off x="686602" y="1982076"/>
            <a:ext cx="7923900" cy="4090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3200"/>
              <a:t>Closure</a:t>
            </a:r>
            <a:endParaRPr sz="3200"/>
          </a:p>
          <a:p>
            <a:pPr marL="457200" lvl="0" indent="-342900" algn="l" rtl="0">
              <a:spcBef>
                <a:spcPts val="560"/>
              </a:spcBef>
              <a:spcAft>
                <a:spcPts val="0"/>
              </a:spcAft>
              <a:buSzPts val="1800"/>
              <a:buChar char="•"/>
            </a:pPr>
            <a:r>
              <a:rPr lang="en-US" sz="1800"/>
              <a:t>Storyline: Outpatient spinal cord injury rehabilitation center</a:t>
            </a:r>
            <a:endParaRPr sz="1800"/>
          </a:p>
          <a:p>
            <a:pPr marL="457200" lvl="0" indent="-342900" algn="l" rtl="0">
              <a:spcBef>
                <a:spcPts val="1000"/>
              </a:spcBef>
              <a:spcAft>
                <a:spcPts val="0"/>
              </a:spcAft>
              <a:buSzPts val="1800"/>
              <a:buChar char="•"/>
            </a:pPr>
            <a:r>
              <a:rPr lang="en-US" sz="1800"/>
              <a:t>Questions</a:t>
            </a:r>
            <a:endParaRPr sz="1800"/>
          </a:p>
          <a:p>
            <a:pPr marL="914400" lvl="1" indent="-342900" algn="l" rtl="0">
              <a:spcBef>
                <a:spcPts val="1000"/>
              </a:spcBef>
              <a:spcAft>
                <a:spcPts val="0"/>
              </a:spcAft>
              <a:buSzPts val="1800"/>
              <a:buChar char="–"/>
            </a:pPr>
            <a:r>
              <a:rPr lang="en-US" sz="1800"/>
              <a:t>What are the functions of each of the spinal cord injury rehabilitation team members?</a:t>
            </a:r>
            <a:endParaRPr sz="1800"/>
          </a:p>
          <a:p>
            <a:pPr marL="914400" lvl="1" indent="-342900" algn="l" rtl="0">
              <a:spcBef>
                <a:spcPts val="1000"/>
              </a:spcBef>
              <a:spcAft>
                <a:spcPts val="0"/>
              </a:spcAft>
              <a:buSzPts val="1800"/>
              <a:buChar char="–"/>
            </a:pPr>
            <a:r>
              <a:rPr lang="en-US" sz="1800"/>
              <a:t>Historically in the U.S., more crash deaths have occurred in rural areas even though fewer people live in those regions. Why are people more likely to die if they have a motor vehicle accident in a rural area than in an urban area?</a:t>
            </a:r>
            <a:endParaRPr sz="1800"/>
          </a:p>
          <a:p>
            <a:pPr marL="914400" lvl="1" indent="-342900" algn="l" rtl="0">
              <a:spcBef>
                <a:spcPts val="1000"/>
              </a:spcBef>
              <a:spcAft>
                <a:spcPts val="1000"/>
              </a:spcAft>
              <a:buSzPts val="1800"/>
              <a:buChar char="–"/>
            </a:pPr>
            <a:r>
              <a:rPr lang="en-US" sz="1800"/>
              <a:t>What are common myths about drinking and driving? Which one surprises you the most?</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a758405311_0_77"/>
          <p:cNvSpPr txBox="1">
            <a:spLocks noGrp="1"/>
          </p:cNvSpPr>
          <p:nvPr>
            <p:ph type="title"/>
          </p:nvPr>
        </p:nvSpPr>
        <p:spPr>
          <a:xfrm>
            <a:off x="686600" y="685800"/>
            <a:ext cx="8157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Student Feedback and Challenges</a:t>
            </a:r>
            <a:endParaRPr/>
          </a:p>
        </p:txBody>
      </p:sp>
      <p:sp>
        <p:nvSpPr>
          <p:cNvPr id="164" name="Google Shape;164;ga758405311_0_77"/>
          <p:cNvSpPr txBox="1">
            <a:spLocks noGrp="1"/>
          </p:cNvSpPr>
          <p:nvPr>
            <p:ph type="body" idx="1"/>
          </p:nvPr>
        </p:nvSpPr>
        <p:spPr>
          <a:xfrm>
            <a:off x="686602" y="1982076"/>
            <a:ext cx="7923900" cy="40908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Clr>
                <a:schemeClr val="dk1"/>
              </a:buClr>
              <a:buSzPts val="1100"/>
              <a:buFont typeface="Arial"/>
              <a:buNone/>
            </a:pPr>
            <a:r>
              <a:rPr lang="en-US"/>
              <a:t>Ordering of cases by difficulty or topic</a:t>
            </a:r>
            <a:endParaRPr/>
          </a:p>
          <a:p>
            <a:pPr marL="0" lvl="0" indent="0" algn="l" rtl="0">
              <a:spcBef>
                <a:spcPts val="560"/>
              </a:spcBef>
              <a:spcAft>
                <a:spcPts val="0"/>
              </a:spcAft>
              <a:buNone/>
            </a:pPr>
            <a:r>
              <a:rPr lang="en-US"/>
              <a:t>Case format</a:t>
            </a:r>
            <a:endParaRPr/>
          </a:p>
          <a:p>
            <a:pPr marL="457200" lvl="0" indent="-406400" algn="l" rtl="0">
              <a:spcBef>
                <a:spcPts val="560"/>
              </a:spcBef>
              <a:spcAft>
                <a:spcPts val="0"/>
              </a:spcAft>
              <a:buSzPts val="2800"/>
              <a:buChar char="•"/>
            </a:pPr>
            <a:r>
              <a:rPr lang="en-US"/>
              <a:t>Ordering of information</a:t>
            </a:r>
            <a:endParaRPr/>
          </a:p>
          <a:p>
            <a:pPr marL="457200" lvl="0" indent="-406400" algn="l" rtl="0">
              <a:spcBef>
                <a:spcPts val="0"/>
              </a:spcBef>
              <a:spcAft>
                <a:spcPts val="0"/>
              </a:spcAft>
              <a:buSzPts val="2800"/>
              <a:buChar char="•"/>
            </a:pPr>
            <a:r>
              <a:rPr lang="en-US"/>
              <a:t>Types of questions asked</a:t>
            </a:r>
            <a:endParaRPr/>
          </a:p>
          <a:p>
            <a:pPr marL="457200" lvl="0" indent="-406400" algn="l" rtl="0">
              <a:spcBef>
                <a:spcPts val="0"/>
              </a:spcBef>
              <a:spcAft>
                <a:spcPts val="0"/>
              </a:spcAft>
              <a:buSzPts val="2800"/>
              <a:buChar char="•"/>
            </a:pPr>
            <a:r>
              <a:rPr lang="en-US"/>
              <a:t>Difficulty of questions</a:t>
            </a:r>
            <a:endParaRPr/>
          </a:p>
          <a:p>
            <a:pPr marL="457200" lvl="0" indent="-406400" algn="l" rtl="0">
              <a:spcBef>
                <a:spcPts val="0"/>
              </a:spcBef>
              <a:spcAft>
                <a:spcPts val="0"/>
              </a:spcAft>
              <a:buSzPts val="2800"/>
              <a:buChar char="•"/>
            </a:pPr>
            <a:r>
              <a:rPr lang="en-US"/>
              <a:t>Flow of questions</a:t>
            </a:r>
            <a:endParaRPr/>
          </a:p>
          <a:p>
            <a:pPr marL="0" lvl="0" indent="0" algn="l" rtl="0">
              <a:spcBef>
                <a:spcPts val="560"/>
              </a:spcBef>
              <a:spcAft>
                <a:spcPts val="0"/>
              </a:spcAft>
              <a:buNone/>
            </a:pPr>
            <a:r>
              <a:rPr lang="en-US"/>
              <a:t>Surprise feedback</a:t>
            </a:r>
            <a:endParaRPr/>
          </a:p>
          <a:p>
            <a:pPr marL="457200" lvl="0" indent="-406400" algn="l" rtl="0">
              <a:spcBef>
                <a:spcPts val="560"/>
              </a:spcBef>
              <a:spcAft>
                <a:spcPts val="0"/>
              </a:spcAft>
              <a:buSzPts val="2800"/>
              <a:buChar char="•"/>
            </a:pPr>
            <a:r>
              <a:rPr lang="en-US"/>
              <a:t>Sophisticated language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6"/>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a:solidFill>
                  <a:schemeClr val="dk1"/>
                </a:solidFill>
              </a:rPr>
              <a:t>Public Health and Medical Education </a:t>
            </a:r>
            <a:endParaRPr/>
          </a:p>
        </p:txBody>
      </p:sp>
      <p:sp>
        <p:nvSpPr>
          <p:cNvPr id="170" name="Google Shape;170;p16"/>
          <p:cNvSpPr txBox="1">
            <a:spLocks noGrp="1"/>
          </p:cNvSpPr>
          <p:nvPr>
            <p:ph type="body" idx="1"/>
          </p:nvPr>
        </p:nvSpPr>
        <p:spPr>
          <a:xfrm>
            <a:off x="610348" y="1953703"/>
            <a:ext cx="7923300" cy="4089300"/>
          </a:xfrm>
          <a:prstGeom prst="rect">
            <a:avLst/>
          </a:prstGeom>
          <a:noFill/>
          <a:ln>
            <a:noFill/>
          </a:ln>
        </p:spPr>
        <p:txBody>
          <a:bodyPr spcFirstLastPara="1" wrap="square" lIns="91425" tIns="45700" rIns="91425" bIns="45700" anchor="t" anchorCtr="0">
            <a:noAutofit/>
          </a:bodyPr>
          <a:lstStyle/>
          <a:p>
            <a:pPr marL="457200" lvl="0" indent="-419100" algn="l" rtl="0">
              <a:lnSpc>
                <a:spcPct val="200000"/>
              </a:lnSpc>
              <a:spcBef>
                <a:spcPts val="0"/>
              </a:spcBef>
              <a:spcAft>
                <a:spcPts val="0"/>
              </a:spcAft>
              <a:buSzPts val="3000"/>
              <a:buChar char="●"/>
            </a:pPr>
            <a:r>
              <a:rPr lang="en-US" sz="3000"/>
              <a:t>Our goal for incorporating public health </a:t>
            </a:r>
            <a:endParaRPr sz="3000"/>
          </a:p>
          <a:p>
            <a:pPr marL="457200" lvl="0" indent="-419100" algn="l" rtl="0">
              <a:lnSpc>
                <a:spcPct val="200000"/>
              </a:lnSpc>
              <a:spcBef>
                <a:spcPts val="0"/>
              </a:spcBef>
              <a:spcAft>
                <a:spcPts val="0"/>
              </a:spcAft>
              <a:buSzPts val="3000"/>
              <a:buChar char="●"/>
            </a:pPr>
            <a:r>
              <a:rPr lang="en-US" sz="3000"/>
              <a:t>What we did</a:t>
            </a:r>
            <a:endParaRPr sz="3000"/>
          </a:p>
          <a:p>
            <a:pPr marL="914400" lvl="1" indent="-381000" algn="l" rtl="0">
              <a:lnSpc>
                <a:spcPct val="200000"/>
              </a:lnSpc>
              <a:spcBef>
                <a:spcPts val="0"/>
              </a:spcBef>
              <a:spcAft>
                <a:spcPts val="0"/>
              </a:spcAft>
              <a:buSzPts val="2400"/>
              <a:buChar char="○"/>
            </a:pPr>
            <a:r>
              <a:rPr lang="en-US" sz="2600"/>
              <a:t>Publi</a:t>
            </a:r>
            <a:r>
              <a:rPr lang="en-US" sz="3000"/>
              <a:t>c Health Databases </a:t>
            </a:r>
            <a:endParaRPr sz="2600"/>
          </a:p>
          <a:p>
            <a:pPr marL="0" lvl="0" indent="0" algn="l" rtl="0">
              <a:lnSpc>
                <a:spcPct val="150000"/>
              </a:lnSpc>
              <a:spcBef>
                <a:spcPts val="0"/>
              </a:spcBef>
              <a:spcAft>
                <a:spcPts val="0"/>
              </a:spcAft>
              <a:buNone/>
            </a:pPr>
            <a:endParaRPr/>
          </a:p>
          <a:p>
            <a:pPr marL="342900" marR="0" lvl="0" indent="-139700" algn="l" rtl="0">
              <a:spcBef>
                <a:spcPts val="0"/>
              </a:spcBef>
              <a:spcAft>
                <a:spcPts val="0"/>
              </a:spcAft>
              <a:buClr>
                <a:schemeClr val="dk1"/>
              </a:buClr>
              <a:buSzPts val="3200"/>
              <a:buFont typeface="Arial"/>
              <a:buNone/>
            </a:pPr>
            <a:endParaRPr sz="3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a758405311_1_0"/>
          <p:cNvSpPr txBox="1"/>
          <p:nvPr/>
        </p:nvSpPr>
        <p:spPr>
          <a:xfrm>
            <a:off x="407363" y="6002138"/>
            <a:ext cx="6263400" cy="2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Montserrat"/>
                <a:ea typeface="Montserrat"/>
                <a:cs typeface="Montserrat"/>
                <a:sym typeface="Montserrat"/>
              </a:rPr>
              <a:t>http://www.countyhealthrankings.org/county-health-rankings-model</a:t>
            </a:r>
            <a:endParaRPr sz="800">
              <a:latin typeface="Montserrat"/>
              <a:ea typeface="Montserrat"/>
              <a:cs typeface="Montserrat"/>
              <a:sym typeface="Montserrat"/>
            </a:endParaRPr>
          </a:p>
        </p:txBody>
      </p:sp>
      <p:pic>
        <p:nvPicPr>
          <p:cNvPr id="176" name="Google Shape;176;ga758405311_1_0"/>
          <p:cNvPicPr preferRelativeResize="0"/>
          <p:nvPr/>
        </p:nvPicPr>
        <p:blipFill>
          <a:blip r:embed="rId3">
            <a:alphaModFix/>
          </a:blip>
          <a:stretch>
            <a:fillRect/>
          </a:stretch>
        </p:blipFill>
        <p:spPr>
          <a:xfrm>
            <a:off x="901025" y="861975"/>
            <a:ext cx="4537826" cy="4958025"/>
          </a:xfrm>
          <a:prstGeom prst="rect">
            <a:avLst/>
          </a:prstGeom>
          <a:noFill/>
          <a:ln>
            <a:noFill/>
          </a:ln>
        </p:spPr>
      </p:pic>
      <p:sp>
        <p:nvSpPr>
          <p:cNvPr id="177" name="Google Shape;177;ga758405311_1_0"/>
          <p:cNvSpPr txBox="1"/>
          <p:nvPr/>
        </p:nvSpPr>
        <p:spPr>
          <a:xfrm>
            <a:off x="6116538" y="2995784"/>
            <a:ext cx="2916600" cy="5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6AA84F"/>
                </a:solidFill>
                <a:latin typeface="Montserrat"/>
                <a:ea typeface="Montserrat"/>
                <a:cs typeface="Montserrat"/>
                <a:sym typeface="Montserrat"/>
              </a:rPr>
              <a:t>20% Medical Care</a:t>
            </a:r>
            <a:endParaRPr sz="2400">
              <a:solidFill>
                <a:srgbClr val="6AA84F"/>
              </a:solidFill>
              <a:latin typeface="Montserrat"/>
              <a:ea typeface="Montserrat"/>
              <a:cs typeface="Montserrat"/>
              <a:sym typeface="Montserrat"/>
            </a:endParaRPr>
          </a:p>
        </p:txBody>
      </p:sp>
      <p:sp>
        <p:nvSpPr>
          <p:cNvPr id="178" name="Google Shape;178;ga758405311_1_0"/>
          <p:cNvSpPr txBox="1"/>
          <p:nvPr/>
        </p:nvSpPr>
        <p:spPr>
          <a:xfrm>
            <a:off x="6116538" y="4430009"/>
            <a:ext cx="2916600" cy="5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285B81"/>
                </a:solidFill>
                <a:latin typeface="Montserrat"/>
                <a:ea typeface="Montserrat"/>
                <a:cs typeface="Montserrat"/>
                <a:sym typeface="Montserrat"/>
              </a:rPr>
              <a:t>SDoH</a:t>
            </a:r>
            <a:endParaRPr sz="3000">
              <a:solidFill>
                <a:srgbClr val="285B81"/>
              </a:solidFill>
              <a:latin typeface="Montserrat"/>
              <a:ea typeface="Montserrat"/>
              <a:cs typeface="Montserrat"/>
              <a:sym typeface="Montserrat"/>
            </a:endParaRPr>
          </a:p>
        </p:txBody>
      </p:sp>
      <p:sp>
        <p:nvSpPr>
          <p:cNvPr id="179" name="Google Shape;179;ga758405311_1_0"/>
          <p:cNvSpPr txBox="1"/>
          <p:nvPr/>
        </p:nvSpPr>
        <p:spPr>
          <a:xfrm>
            <a:off x="6116538" y="2014684"/>
            <a:ext cx="2916600" cy="5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285B81"/>
                </a:solidFill>
                <a:latin typeface="Montserrat"/>
                <a:ea typeface="Montserrat"/>
                <a:cs typeface="Montserrat"/>
                <a:sym typeface="Montserrat"/>
              </a:rPr>
              <a:t>SDoH</a:t>
            </a:r>
            <a:endParaRPr sz="3000">
              <a:solidFill>
                <a:srgbClr val="285B81"/>
              </a:solidFill>
              <a:latin typeface="Montserrat"/>
              <a:ea typeface="Montserrat"/>
              <a:cs typeface="Montserrat"/>
              <a:sym typeface="Montserrat"/>
            </a:endParaRPr>
          </a:p>
        </p:txBody>
      </p:sp>
      <p:sp>
        <p:nvSpPr>
          <p:cNvPr id="180" name="Google Shape;180;ga758405311_1_0"/>
          <p:cNvSpPr/>
          <p:nvPr/>
        </p:nvSpPr>
        <p:spPr>
          <a:xfrm>
            <a:off x="5657863" y="1752188"/>
            <a:ext cx="395650" cy="1112775"/>
          </a:xfrm>
          <a:custGeom>
            <a:avLst/>
            <a:gdLst/>
            <a:ahLst/>
            <a:cxnLst/>
            <a:rect l="l" t="t" r="r" b="b"/>
            <a:pathLst>
              <a:path w="15826" h="44511" extrusionOk="0">
                <a:moveTo>
                  <a:pt x="0" y="0"/>
                </a:moveTo>
                <a:lnTo>
                  <a:pt x="0" y="44511"/>
                </a:lnTo>
                <a:lnTo>
                  <a:pt x="15826" y="22750"/>
                </a:lnTo>
                <a:close/>
              </a:path>
            </a:pathLst>
          </a:custGeom>
          <a:solidFill>
            <a:srgbClr val="285B81"/>
          </a:solidFill>
          <a:ln w="9525" cap="flat" cmpd="sng">
            <a:solidFill>
              <a:srgbClr val="9E9E9E"/>
            </a:solidFill>
            <a:prstDash val="solid"/>
            <a:round/>
            <a:headEnd type="none" w="med" len="med"/>
            <a:tailEnd type="none" w="med" len="med"/>
          </a:ln>
        </p:spPr>
      </p:sp>
      <p:sp>
        <p:nvSpPr>
          <p:cNvPr id="181" name="Google Shape;181;ga758405311_1_0"/>
          <p:cNvSpPr/>
          <p:nvPr/>
        </p:nvSpPr>
        <p:spPr>
          <a:xfrm>
            <a:off x="5657863" y="3672688"/>
            <a:ext cx="395650" cy="2147322"/>
          </a:xfrm>
          <a:custGeom>
            <a:avLst/>
            <a:gdLst/>
            <a:ahLst/>
            <a:cxnLst/>
            <a:rect l="l" t="t" r="r" b="b"/>
            <a:pathLst>
              <a:path w="15826" h="44511" extrusionOk="0">
                <a:moveTo>
                  <a:pt x="0" y="0"/>
                </a:moveTo>
                <a:lnTo>
                  <a:pt x="0" y="44511"/>
                </a:lnTo>
                <a:lnTo>
                  <a:pt x="15826" y="22750"/>
                </a:lnTo>
                <a:close/>
              </a:path>
            </a:pathLst>
          </a:custGeom>
          <a:solidFill>
            <a:srgbClr val="285B81"/>
          </a:solidFill>
          <a:ln w="9525" cap="flat" cmpd="sng">
            <a:solidFill>
              <a:srgbClr val="9E9E9E"/>
            </a:solidFill>
            <a:prstDash val="solid"/>
            <a:round/>
            <a:headEnd type="none" w="med" len="med"/>
            <a:tailEnd type="none" w="med" len="med"/>
          </a:ln>
        </p:spPr>
      </p:sp>
      <p:sp>
        <p:nvSpPr>
          <p:cNvPr id="182" name="Google Shape;182;ga758405311_1_0"/>
          <p:cNvSpPr/>
          <p:nvPr/>
        </p:nvSpPr>
        <p:spPr>
          <a:xfrm>
            <a:off x="5656075" y="2974663"/>
            <a:ext cx="395650" cy="588324"/>
          </a:xfrm>
          <a:custGeom>
            <a:avLst/>
            <a:gdLst/>
            <a:ahLst/>
            <a:cxnLst/>
            <a:rect l="l" t="t" r="r" b="b"/>
            <a:pathLst>
              <a:path w="15826" h="44511" extrusionOk="0">
                <a:moveTo>
                  <a:pt x="0" y="0"/>
                </a:moveTo>
                <a:lnTo>
                  <a:pt x="0" y="44511"/>
                </a:lnTo>
                <a:lnTo>
                  <a:pt x="15826" y="22750"/>
                </a:lnTo>
                <a:close/>
              </a:path>
            </a:pathLst>
          </a:custGeom>
          <a:solidFill>
            <a:srgbClr val="93C47D"/>
          </a:solidFill>
          <a:ln w="9525" cap="flat" cmpd="sng">
            <a:solidFill>
              <a:srgbClr val="9E9E9E"/>
            </a:solidFill>
            <a:prstDash val="solid"/>
            <a:round/>
            <a:headEnd type="none" w="med" len="med"/>
            <a:tailEnd type="non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Disclosures</a:t>
            </a:r>
            <a:endParaRPr/>
          </a:p>
        </p:txBody>
      </p:sp>
      <p:sp>
        <p:nvSpPr>
          <p:cNvPr id="68" name="Google Shape;68;p2"/>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None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a6b74559ea_0_5"/>
          <p:cNvSpPr txBox="1">
            <a:spLocks noGrp="1"/>
          </p:cNvSpPr>
          <p:nvPr>
            <p:ph type="title"/>
          </p:nvPr>
        </p:nvSpPr>
        <p:spPr>
          <a:xfrm>
            <a:off x="686602" y="473075"/>
            <a:ext cx="79239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 Complicated Delivery </a:t>
            </a:r>
            <a:endParaRPr/>
          </a:p>
        </p:txBody>
      </p:sp>
      <p:sp>
        <p:nvSpPr>
          <p:cNvPr id="188" name="Google Shape;188;ga6b74559ea_0_5"/>
          <p:cNvSpPr txBox="1">
            <a:spLocks noGrp="1"/>
          </p:cNvSpPr>
          <p:nvPr>
            <p:ph type="body" idx="1"/>
          </p:nvPr>
        </p:nvSpPr>
        <p:spPr>
          <a:xfrm>
            <a:off x="686600" y="1616075"/>
            <a:ext cx="7923900" cy="4456800"/>
          </a:xfrm>
          <a:prstGeom prst="rect">
            <a:avLst/>
          </a:prstGeom>
        </p:spPr>
        <p:txBody>
          <a:bodyPr spcFirstLastPara="1" wrap="square" lIns="91425" tIns="45700" rIns="91425" bIns="45700" anchor="t" anchorCtr="0">
            <a:noAutofit/>
          </a:bodyPr>
          <a:lstStyle/>
          <a:p>
            <a:pPr marL="457200" lvl="0" indent="-374650" algn="l" rtl="0">
              <a:lnSpc>
                <a:spcPct val="150000"/>
              </a:lnSpc>
              <a:spcBef>
                <a:spcPts val="0"/>
              </a:spcBef>
              <a:spcAft>
                <a:spcPts val="0"/>
              </a:spcAft>
              <a:buSzPts val="2300"/>
              <a:buChar char="●"/>
            </a:pPr>
            <a:r>
              <a:rPr lang="en-US" sz="2300"/>
              <a:t>Questions </a:t>
            </a:r>
            <a:endParaRPr sz="2300"/>
          </a:p>
          <a:p>
            <a:pPr marL="914400" lvl="1" indent="-374650" algn="l" rtl="0">
              <a:lnSpc>
                <a:spcPct val="150000"/>
              </a:lnSpc>
              <a:spcBef>
                <a:spcPts val="0"/>
              </a:spcBef>
              <a:spcAft>
                <a:spcPts val="0"/>
              </a:spcAft>
              <a:buSzPts val="2300"/>
              <a:buChar char="○"/>
            </a:pPr>
            <a:r>
              <a:rPr lang="en-US" sz="2300"/>
              <a:t>What are implicit biases? How can this affect certain populations in the medical field? </a:t>
            </a:r>
            <a:endParaRPr sz="2300"/>
          </a:p>
          <a:p>
            <a:pPr marL="914400" lvl="1" indent="-374650" algn="l" rtl="0">
              <a:lnSpc>
                <a:spcPct val="150000"/>
              </a:lnSpc>
              <a:spcBef>
                <a:spcPts val="0"/>
              </a:spcBef>
              <a:spcAft>
                <a:spcPts val="0"/>
              </a:spcAft>
              <a:buSzPts val="2300"/>
              <a:buChar char="○"/>
            </a:pPr>
            <a:r>
              <a:rPr lang="en-US" sz="2300"/>
              <a:t>What are the social determinants of health and what role do you think they play in this case?</a:t>
            </a:r>
            <a:endParaRPr sz="2300"/>
          </a:p>
          <a:p>
            <a:pPr marL="914400" lvl="1" indent="-374650" algn="l" rtl="0">
              <a:lnSpc>
                <a:spcPct val="150000"/>
              </a:lnSpc>
              <a:spcBef>
                <a:spcPts val="0"/>
              </a:spcBef>
              <a:spcAft>
                <a:spcPts val="0"/>
              </a:spcAft>
              <a:buSzPts val="2300"/>
              <a:buChar char="○"/>
            </a:pPr>
            <a:r>
              <a:rPr lang="en-US" sz="2300"/>
              <a:t>What is the social-ecological model and what role do you think it plays in this case? </a:t>
            </a:r>
            <a:endParaRPr sz="2300"/>
          </a:p>
          <a:p>
            <a:pPr marL="457200" lvl="0" indent="-374650" algn="l" rtl="0">
              <a:lnSpc>
                <a:spcPct val="150000"/>
              </a:lnSpc>
              <a:spcBef>
                <a:spcPts val="0"/>
              </a:spcBef>
              <a:spcAft>
                <a:spcPts val="0"/>
              </a:spcAft>
              <a:buSzPts val="2300"/>
              <a:buChar char="●"/>
            </a:pPr>
            <a:r>
              <a:rPr lang="en-US" sz="2300"/>
              <a:t>Morbidity and Mortality Conferences </a:t>
            </a:r>
            <a:endParaRPr sz="2300"/>
          </a:p>
          <a:p>
            <a:pPr marL="0" lvl="0" indent="0" algn="l" rtl="0">
              <a:spcBef>
                <a:spcPts val="56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Planned Program Evaluation</a:t>
            </a:r>
            <a:endParaRPr/>
          </a:p>
        </p:txBody>
      </p:sp>
      <p:sp>
        <p:nvSpPr>
          <p:cNvPr id="194" name="Google Shape;194;p1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Goals</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strike="noStrike" cap="none">
                <a:solidFill>
                  <a:schemeClr val="dk1"/>
                </a:solidFill>
                <a:latin typeface="Arial"/>
                <a:ea typeface="Arial"/>
                <a:cs typeface="Arial"/>
                <a:sym typeface="Arial"/>
              </a:rPr>
              <a:t>Improve study skills</a:t>
            </a:r>
            <a:endParaRPr sz="2400" b="0" i="0" u="none" strike="noStrike" cap="none">
              <a:solidFill>
                <a:schemeClr val="dk1"/>
              </a:solidFill>
              <a:latin typeface="Arial"/>
              <a:ea typeface="Arial"/>
              <a:cs typeface="Arial"/>
              <a:sym typeface="Arial"/>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strike="noStrike" cap="none">
                <a:solidFill>
                  <a:schemeClr val="dk1"/>
                </a:solidFill>
                <a:latin typeface="Arial"/>
                <a:ea typeface="Arial"/>
                <a:cs typeface="Arial"/>
                <a:sym typeface="Arial"/>
              </a:rPr>
              <a:t>Increase awareness of HPs</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strike="noStrike" cap="none">
                <a:solidFill>
                  <a:schemeClr val="dk1"/>
                </a:solidFill>
                <a:latin typeface="Arial"/>
                <a:ea typeface="Arial"/>
                <a:cs typeface="Arial"/>
                <a:sym typeface="Arial"/>
              </a:rPr>
              <a:t>Improve communication</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strike="noStrike" cap="none">
                <a:solidFill>
                  <a:schemeClr val="dk1"/>
                </a:solidFill>
                <a:latin typeface="Arial"/>
                <a:ea typeface="Arial"/>
                <a:cs typeface="Arial"/>
                <a:sym typeface="Arial"/>
              </a:rPr>
              <a:t>Increase enrollment in HP program</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95" name="Google Shape;195;p1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Measurement</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a:solidFill>
                  <a:schemeClr val="dk1"/>
                </a:solidFill>
                <a:latin typeface="Arial"/>
                <a:ea typeface="Arial"/>
                <a:cs typeface="Arial"/>
                <a:sym typeface="Arial"/>
              </a:rPr>
              <a:t>LASSI – HS</a:t>
            </a:r>
            <a:endParaRPr sz="2400" b="0" i="0" u="none">
              <a:solidFill>
                <a:schemeClr val="dk1"/>
              </a:solidFill>
              <a:latin typeface="Arial"/>
              <a:ea typeface="Arial"/>
              <a:cs typeface="Arial"/>
              <a:sym typeface="Arial"/>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a:solidFill>
                  <a:schemeClr val="dk1"/>
                </a:solidFill>
                <a:latin typeface="Arial"/>
                <a:ea typeface="Arial"/>
                <a:cs typeface="Arial"/>
                <a:sym typeface="Arial"/>
              </a:rPr>
              <a:t>Surveys</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a:solidFill>
                  <a:schemeClr val="dk1"/>
                </a:solidFill>
                <a:latin typeface="Arial"/>
                <a:ea typeface="Arial"/>
                <a:cs typeface="Arial"/>
                <a:sym typeface="Arial"/>
              </a:rPr>
              <a:t>Communication Battery </a:t>
            </a:r>
            <a:r>
              <a:rPr lang="en-US" sz="2000" b="0" i="0" u="none">
                <a:solidFill>
                  <a:schemeClr val="dk1"/>
                </a:solidFill>
                <a:latin typeface="Arial"/>
                <a:ea typeface="Arial"/>
                <a:cs typeface="Arial"/>
                <a:sym typeface="Arial"/>
              </a:rPr>
              <a:t>(interpersonal, public speaking)</a:t>
            </a:r>
            <a:endParaRPr/>
          </a:p>
          <a:p>
            <a:pPr marL="0" marR="0" lvl="0" indent="-152400" algn="l" rtl="0">
              <a:lnSpc>
                <a:spcPct val="100000"/>
              </a:lnSpc>
              <a:spcBef>
                <a:spcPts val="480"/>
              </a:spcBef>
              <a:spcAft>
                <a:spcPts val="0"/>
              </a:spcAft>
              <a:buClr>
                <a:schemeClr val="dk1"/>
              </a:buClr>
              <a:buSzPts val="2400"/>
              <a:buFont typeface="Arial"/>
              <a:buAutoNum type="alphaLcParenR"/>
            </a:pPr>
            <a:r>
              <a:rPr lang="en-US" sz="2400" b="0" i="0" u="none">
                <a:solidFill>
                  <a:schemeClr val="dk1"/>
                </a:solidFill>
                <a:latin typeface="Arial"/>
                <a:ea typeface="Arial"/>
                <a:cs typeface="Arial"/>
                <a:sym typeface="Arial"/>
              </a:rPr>
              <a:t>Long term Tracking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a:spLocks noGrp="1"/>
          </p:cNvSpPr>
          <p:nvPr>
            <p:ph type="title"/>
          </p:nvPr>
        </p:nvSpPr>
        <p:spPr>
          <a:xfrm>
            <a:off x="931836" y="191775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dirty="0">
                <a:solidFill>
                  <a:schemeClr val="dk2"/>
                </a:solidFill>
                <a:latin typeface="Arial"/>
                <a:ea typeface="Arial"/>
                <a:cs typeface="Arial"/>
                <a:sym typeface="Arial"/>
              </a:rPr>
              <a:t>Questions?</a:t>
            </a:r>
            <a:endParaRPr dirty="0"/>
          </a:p>
        </p:txBody>
      </p:sp>
      <p:pic>
        <p:nvPicPr>
          <p:cNvPr id="202" name="Google Shape;202;p17"/>
          <p:cNvPicPr preferRelativeResize="0"/>
          <p:nvPr/>
        </p:nvPicPr>
        <p:blipFill>
          <a:blip r:embed="rId3">
            <a:alphaModFix/>
          </a:blip>
          <a:stretch>
            <a:fillRect/>
          </a:stretch>
        </p:blipFill>
        <p:spPr>
          <a:xfrm>
            <a:off x="5106735" y="3060750"/>
            <a:ext cx="3748313" cy="2894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Acknowledgement</a:t>
            </a:r>
            <a:endParaRPr/>
          </a:p>
        </p:txBody>
      </p:sp>
      <p:sp>
        <p:nvSpPr>
          <p:cNvPr id="74" name="Google Shape;74;p3"/>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Program development partially funded by the Green Family Foundation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Agenda</a:t>
            </a:r>
            <a:endParaRPr/>
          </a:p>
        </p:txBody>
      </p:sp>
      <p:sp>
        <p:nvSpPr>
          <p:cNvPr id="80" name="Google Shape;80;p4"/>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Program Overview</a:t>
            </a:r>
            <a:endParaRPr sz="2800" b="0" i="0" u="none" strike="noStrike" cap="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Case Construction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Public Health components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JIHC </a:t>
            </a:r>
            <a:r>
              <a:rPr lang="en-US"/>
              <a:t>-</a:t>
            </a:r>
            <a:r>
              <a:rPr lang="en-US" sz="4000" b="0" i="0" u="none">
                <a:solidFill>
                  <a:schemeClr val="dk2"/>
                </a:solidFill>
                <a:latin typeface="Arial"/>
                <a:ea typeface="Arial"/>
                <a:cs typeface="Arial"/>
                <a:sym typeface="Arial"/>
              </a:rPr>
              <a:t> a Workforce Diversity Initiative</a:t>
            </a:r>
            <a:endParaRPr/>
          </a:p>
        </p:txBody>
      </p:sp>
      <p:sp>
        <p:nvSpPr>
          <p:cNvPr id="86" name="Google Shape;86;p5"/>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Health disparities</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Diverse patient population</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Barriers to care, </a:t>
            </a:r>
            <a:r>
              <a:rPr lang="en-US" dirty="0"/>
              <a:t>including t</a:t>
            </a:r>
            <a:r>
              <a:rPr lang="en-US" sz="2400" b="0" i="0" u="none" strike="noStrike" cap="none" dirty="0">
                <a:solidFill>
                  <a:schemeClr val="dk1"/>
                </a:solidFill>
                <a:latin typeface="Arial"/>
                <a:ea typeface="Arial"/>
                <a:cs typeface="Arial"/>
                <a:sym typeface="Arial"/>
              </a:rPr>
              <a:t>herapeutic alliance</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Little awareness of career opportunities beyond MD and RN</a:t>
            </a:r>
            <a:endParaRPr sz="2800" b="0" i="0" u="none" strike="noStrike" cap="none" dirty="0">
              <a:solidFill>
                <a:schemeClr val="dk1"/>
              </a:solidFill>
              <a:latin typeface="Arial"/>
              <a:ea typeface="Arial"/>
              <a:cs typeface="Arial"/>
              <a:sym typeface="Arial"/>
            </a:endParaRPr>
          </a:p>
          <a:p>
            <a:pPr marL="342900" lvl="0" indent="-342900" algn="l" rtl="0">
              <a:spcBef>
                <a:spcPts val="560"/>
              </a:spcBef>
              <a:spcAft>
                <a:spcPts val="0"/>
              </a:spcAft>
              <a:buSzPts val="2800"/>
              <a:buChar char="•"/>
            </a:pPr>
            <a:r>
              <a:rPr lang="en-US" dirty="0"/>
              <a:t>Economic opportunity</a:t>
            </a:r>
            <a:endParaRPr sz="2800" b="0" i="0" u="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Setting</a:t>
            </a:r>
            <a:endParaRPr/>
          </a:p>
        </p:txBody>
      </p:sp>
      <p:sp>
        <p:nvSpPr>
          <p:cNvPr id="92" name="Google Shape;92;p7"/>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Syracuse NY, population ~142,300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Racially diverse </a:t>
            </a:r>
            <a:r>
              <a:rPr lang="en-US" sz="2400" b="0" i="0" u="none">
                <a:solidFill>
                  <a:schemeClr val="dk1"/>
                </a:solidFill>
                <a:latin typeface="Arial"/>
                <a:ea typeface="Arial"/>
                <a:cs typeface="Arial"/>
                <a:sym typeface="Arial"/>
              </a:rPr>
              <a:t>(50% NH White, 30% Black/AA) </a:t>
            </a: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Major Industries: Healthcare, Higher education</a:t>
            </a:r>
            <a:endParaRPr sz="2800" b="0" i="0" u="none">
              <a:solidFill>
                <a:schemeClr val="dk1"/>
              </a:solidFill>
              <a:latin typeface="Arial"/>
              <a:ea typeface="Arial"/>
              <a:cs typeface="Arial"/>
              <a:sym typeface="Arial"/>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Community challenges </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High poverty (~32%), low HS graduation rate (~62%)</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Community strengths</a:t>
            </a:r>
            <a:endParaRPr sz="2800" b="0" i="0" u="none">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Abundant community partners</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Upstate Medical University</a:t>
            </a:r>
            <a:endParaRPr/>
          </a:p>
        </p:txBody>
      </p:sp>
      <p:sp>
        <p:nvSpPr>
          <p:cNvPr id="98" name="Google Shape;98;p8"/>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Academic Medical Center</a:t>
            </a:r>
            <a:endParaRPr/>
          </a:p>
          <a:p>
            <a:pPr marL="742950" marR="0" lvl="0" indent="0" algn="l" rtl="0">
              <a:lnSpc>
                <a:spcPct val="100000"/>
              </a:lnSpc>
              <a:spcBef>
                <a:spcPts val="480"/>
              </a:spcBef>
              <a:spcAft>
                <a:spcPts val="0"/>
              </a:spcAft>
              <a:buNone/>
            </a:pPr>
            <a:r>
              <a:rPr lang="en-US" sz="2800" b="0" i="0" u="none">
                <a:solidFill>
                  <a:schemeClr val="dk1"/>
                </a:solidFill>
                <a:latin typeface="Arial"/>
                <a:ea typeface="Arial"/>
                <a:cs typeface="Arial"/>
                <a:sym typeface="Arial"/>
              </a:rPr>
              <a:t>4 colleges: health professions, medicine, nursing, graduate studies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Excellent facilities – simulation center, anatomage table, teaching laboratories, library, hospitals</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Upstate Pipeline Programs</a:t>
            </a:r>
            <a:endParaRPr/>
          </a:p>
        </p:txBody>
      </p:sp>
      <p:sp>
        <p:nvSpPr>
          <p:cNvPr id="104" name="Google Shape;104;p9"/>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Admissions pathways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Career awareness programs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HS Enrichment programming</a:t>
            </a:r>
            <a:endParaRPr sz="2800" b="0" i="0" u="none">
              <a:solidFill>
                <a:schemeClr val="dk1"/>
              </a:solidFill>
              <a:latin typeface="Arial"/>
              <a:ea typeface="Arial"/>
              <a:cs typeface="Arial"/>
              <a:sym typeface="Arial"/>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Health Career Coaching</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Afternoon enrichment (Medical Education for Diverse Students)</a:t>
            </a:r>
            <a:endParaRPr/>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MASH camps, etc.</a:t>
            </a:r>
            <a:endParaRPr/>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742950" marR="0" lvl="1" indent="-133350" algn="l" rtl="0">
              <a:lnSpc>
                <a:spcPct val="100000"/>
              </a:lnSpc>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687387" y="685800"/>
            <a:ext cx="792321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JIHC - overview</a:t>
            </a:r>
            <a:endParaRPr/>
          </a:p>
        </p:txBody>
      </p:sp>
      <p:sp>
        <p:nvSpPr>
          <p:cNvPr id="110" name="Google Shape;110;p10"/>
          <p:cNvSpPr txBox="1">
            <a:spLocks noGrp="1"/>
          </p:cNvSpPr>
          <p:nvPr>
            <p:ph type="body" idx="1"/>
          </p:nvPr>
        </p:nvSpPr>
        <p:spPr>
          <a:xfrm>
            <a:off x="687387" y="1982787"/>
            <a:ext cx="7923212" cy="4089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5 weeks, full time</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Week 1 – orientation (HIPAA, professional behavior, </a:t>
            </a:r>
            <a:r>
              <a:rPr lang="en-US" sz="2800" b="0" i="0" u="none" dirty="0" err="1">
                <a:solidFill>
                  <a:schemeClr val="dk1"/>
                </a:solidFill>
                <a:latin typeface="Arial"/>
                <a:ea typeface="Arial"/>
                <a:cs typeface="Arial"/>
                <a:sym typeface="Arial"/>
              </a:rPr>
              <a:t>etc</a:t>
            </a:r>
            <a:r>
              <a:rPr lang="en-US" sz="2800" b="0" i="0" u="none" dirty="0">
                <a:solidFill>
                  <a:schemeClr val="dk1"/>
                </a:solidFill>
                <a:latin typeface="Arial"/>
                <a:ea typeface="Arial"/>
                <a:cs typeface="Arial"/>
                <a:sym typeface="Arial"/>
              </a:rPr>
              <a:t>), library skills, parade of professions, form groups, first case</a:t>
            </a:r>
            <a:endParaRPr dirty="0"/>
          </a:p>
          <a:p>
            <a:pPr marL="342900" marR="0" lvl="0" indent="-34290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Week 2-5 – one case/week, increasing complexity. Groups presentations on Fridays</a:t>
            </a:r>
            <a:endParaRPr dirty="0"/>
          </a:p>
          <a:p>
            <a:pPr marL="742950" marR="0" lvl="1" indent="-285750"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Week 5: pairs develop/present their own case</a:t>
            </a:r>
            <a:endParaRPr dirty="0"/>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2361</Words>
  <Application>Microsoft Macintosh PowerPoint</Application>
  <PresentationFormat>On-screen Show (4:3)</PresentationFormat>
  <Paragraphs>227</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Times New Roman</vt:lpstr>
      <vt:lpstr>Calibri</vt:lpstr>
      <vt:lpstr>Arial</vt:lpstr>
      <vt:lpstr>Montserrat</vt:lpstr>
      <vt:lpstr>1_Blank Presentation</vt:lpstr>
      <vt:lpstr>2_Blank Presentation</vt:lpstr>
      <vt:lpstr>4_Blank Presentation</vt:lpstr>
      <vt:lpstr>Jump Into Health Care (JIHC): Design of a Problem-Based Summer Enrichment Pipeline Program  </vt:lpstr>
      <vt:lpstr>Disclosures</vt:lpstr>
      <vt:lpstr>Acknowledgement</vt:lpstr>
      <vt:lpstr>Agenda</vt:lpstr>
      <vt:lpstr>JIHC - a Workforce Diversity Initiative</vt:lpstr>
      <vt:lpstr>Setting</vt:lpstr>
      <vt:lpstr>Upstate Medical University</vt:lpstr>
      <vt:lpstr>Upstate Pipeline Programs</vt:lpstr>
      <vt:lpstr>JIHC - overview</vt:lpstr>
      <vt:lpstr>Why PBL for JIHC?</vt:lpstr>
      <vt:lpstr>JIHC – daily structure </vt:lpstr>
      <vt:lpstr>2020 Version</vt:lpstr>
      <vt:lpstr>Case Construction</vt:lpstr>
      <vt:lpstr>“My Back Hurts”</vt:lpstr>
      <vt:lpstr>Part 2a</vt:lpstr>
      <vt:lpstr>Part 3</vt:lpstr>
      <vt:lpstr>Student Feedback and Challenges</vt:lpstr>
      <vt:lpstr>Public Health and Medical Education </vt:lpstr>
      <vt:lpstr>PowerPoint Presentation</vt:lpstr>
      <vt:lpstr>A Complicated Delivery </vt:lpstr>
      <vt:lpstr>Planned Program Evaluation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Jump Into Health Care (JIHC): Design of a Problem-Based Summer Enrichment Pipeline Program  </dc:title>
  <dc:creator>SUNY UPSTATE</dc:creator>
  <cp:lastModifiedBy>Kristen Truong</cp:lastModifiedBy>
  <cp:revision>4</cp:revision>
  <dcterms:created xsi:type="dcterms:W3CDTF">2011-11-18T19:22:19Z</dcterms:created>
  <dcterms:modified xsi:type="dcterms:W3CDTF">2020-12-03T17:47:59Z</dcterms:modified>
</cp:coreProperties>
</file>